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handoutMasterIdLst>
    <p:handoutMasterId r:id="rId18"/>
  </p:handoutMasterIdLst>
  <p:sldIdLst>
    <p:sldId id="257" r:id="rId2"/>
    <p:sldId id="268" r:id="rId3"/>
    <p:sldId id="279" r:id="rId4"/>
    <p:sldId id="280" r:id="rId5"/>
    <p:sldId id="281" r:id="rId6"/>
    <p:sldId id="282" r:id="rId7"/>
    <p:sldId id="284" r:id="rId8"/>
    <p:sldId id="258" r:id="rId9"/>
    <p:sldId id="272" r:id="rId10"/>
    <p:sldId id="262" r:id="rId11"/>
    <p:sldId id="285" r:id="rId12"/>
    <p:sldId id="286" r:id="rId13"/>
    <p:sldId id="263" r:id="rId14"/>
    <p:sldId id="267" r:id="rId15"/>
    <p:sldId id="277" r:id="rId16"/>
    <p:sldId id="278" r:id="rId17"/>
  </p:sldIdLst>
  <p:sldSz cx="9144000" cy="6858000" type="screen4x3"/>
  <p:notesSz cx="6788150" cy="9923463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06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45047" y="0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E5B97C-2C72-4400-A9ED-4E5DAB7B4D62}" type="datetimeFigureOut">
              <a:rPr lang="pl-PL" smtClean="0"/>
              <a:pPr/>
              <a:t>2012-02-29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425568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45047" y="9425568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26589F-32D2-4B65-81D1-15E1D21F387E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28" name="Symbol zastępczy daty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4FEBE63-4734-45C3-BDDC-7445F4D9DA42}" type="datetimeFigureOut">
              <a:rPr lang="pl-PL" smtClean="0"/>
              <a:pPr/>
              <a:t>2012-02-29</a:t>
            </a:fld>
            <a:endParaRPr lang="pl-PL"/>
          </a:p>
        </p:txBody>
      </p:sp>
      <p:sp>
        <p:nvSpPr>
          <p:cNvPr id="17" name="Symbol zastępczy stopki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ostokąt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Prostokąt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Prostokąt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Łącznik prosty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Łącznik prosty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Łącznik prosty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Łącznik prosty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Łącznik prosty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Łącznik prosty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Prostokąt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ymbol zastępczy numeru slajd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DA17629-952B-4E7C-AF55-D14813C2149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8" name="Symbol zastępczy zawartości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4FEBE63-4734-45C3-BDDC-7445F4D9DA42}" type="datetimeFigureOut">
              <a:rPr lang="pl-PL" smtClean="0"/>
              <a:pPr/>
              <a:t>2012-02-29</a:t>
            </a:fld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DA17629-952B-4E7C-AF55-D14813C21491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4FEBE63-4734-45C3-BDDC-7445F4D9DA42}" type="datetimeFigureOut">
              <a:rPr lang="pl-PL" smtClean="0"/>
              <a:pPr/>
              <a:t>2012-02-29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Prostokąt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rostokąt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ostokąt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Łącznik prosty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Łącznik prosty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Łącznik prosty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Łącznik prosty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Łącznik prosty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rostokąt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Łącznik prosty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DA17629-952B-4E7C-AF55-D14813C2149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EBE63-4734-45C3-BDDC-7445F4D9DA42}" type="datetimeFigureOut">
              <a:rPr lang="pl-PL" smtClean="0"/>
              <a:pPr/>
              <a:t>2012-02-29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17629-952B-4E7C-AF55-D14813C21491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9" name="Symbol zastępczy zawartości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1" name="Symbol zastępczy zawartości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EBE63-4734-45C3-BDDC-7445F4D9DA42}" type="datetimeFigureOut">
              <a:rPr lang="pl-PL" smtClean="0"/>
              <a:pPr/>
              <a:t>2012-02-29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17629-952B-4E7C-AF55-D14813C21491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1" name="Symbol zastępczy zawartości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3" name="Symbol zastępczy zawartości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2" name="Symbol zastępczy tekstu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14" name="Symbol zastępczy tekstu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6" name="Symbol zastępczy daty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4FEBE63-4734-45C3-BDDC-7445F4D9DA42}" type="datetimeFigureOut">
              <a:rPr lang="pl-PL" smtClean="0"/>
              <a:pPr/>
              <a:t>2012-02-29</a:t>
            </a:fld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DA17629-952B-4E7C-AF55-D14813C21491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EBE63-4734-45C3-BDDC-7445F4D9DA42}" type="datetimeFigureOut">
              <a:rPr lang="pl-PL" smtClean="0"/>
              <a:pPr/>
              <a:t>2012-02-29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17629-952B-4E7C-AF55-D14813C2149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Łącznik prosty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8" name="Łącznik prosty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Łącznik prosty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Łącznik prosty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rostokąt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Łącznik prosty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Symbol zastępczy zawartości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1" name="Symbol zastępczy daty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4FEBE63-4734-45C3-BDDC-7445F4D9DA42}" type="datetimeFigureOut">
              <a:rPr lang="pl-PL" smtClean="0"/>
              <a:pPr/>
              <a:t>2012-02-29</a:t>
            </a:fld>
            <a:endParaRPr lang="pl-PL"/>
          </a:p>
        </p:txBody>
      </p:sp>
      <p:sp>
        <p:nvSpPr>
          <p:cNvPr id="22" name="Symbol zastępczy numeru slajd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DA17629-952B-4E7C-AF55-D14813C21491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3" name="Symbol zastępczy stopki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Łącznik prosty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10" name="Łącznik prosty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Prostokąt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Łącznik prosty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Łącznik prosty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Łącznik prosty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Symbol zastępczy daty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4FEBE63-4734-45C3-BDDC-7445F4D9DA42}" type="datetimeFigureOut">
              <a:rPr lang="pl-PL" smtClean="0"/>
              <a:pPr/>
              <a:t>2012-02-29</a:t>
            </a:fld>
            <a:endParaRPr lang="pl-PL"/>
          </a:p>
        </p:txBody>
      </p:sp>
      <p:sp>
        <p:nvSpPr>
          <p:cNvPr id="18" name="Symbol zastępczy numeru slajd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DA17629-952B-4E7C-AF55-D14813C21491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1" name="Symbol zastępczy stopki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EBE63-4734-45C3-BDDC-7445F4D9DA42}" type="datetimeFigureOut">
              <a:rPr lang="pl-PL" smtClean="0"/>
              <a:pPr/>
              <a:t>2012-02-29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17629-952B-4E7C-AF55-D14813C2149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EBE63-4734-45C3-BDDC-7445F4D9DA42}" type="datetimeFigureOut">
              <a:rPr lang="pl-PL" smtClean="0"/>
              <a:pPr/>
              <a:t>2012-02-29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17629-952B-4E7C-AF55-D14813C2149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Łącznik prosty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Symbol zastępczy tytułu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3" name="Symbol zastępczy tekstu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4FEBE63-4734-45C3-BDDC-7445F4D9DA42}" type="datetimeFigureOut">
              <a:rPr lang="pl-PL" smtClean="0"/>
              <a:pPr/>
              <a:t>2012-02-29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pl-PL"/>
          </a:p>
        </p:txBody>
      </p:sp>
      <p:sp>
        <p:nvSpPr>
          <p:cNvPr id="7" name="Łącznik prosty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Łącznik prosty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Prostokąt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Łącznik prosty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ymbol zastępczy numeru slajd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DA17629-952B-4E7C-AF55-D14813C21491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/>
          <p:cNvSpPr>
            <a:spLocks noGrp="1"/>
          </p:cNvSpPr>
          <p:nvPr>
            <p:ph type="ctrTitle"/>
          </p:nvPr>
        </p:nvSpPr>
        <p:spPr>
          <a:xfrm>
            <a:off x="2195736" y="1412776"/>
            <a:ext cx="6408712" cy="1894362"/>
          </a:xfrm>
        </p:spPr>
        <p:txBody>
          <a:bodyPr>
            <a:noAutofit/>
          </a:bodyPr>
          <a:lstStyle/>
          <a:p>
            <a:r>
              <a:rPr lang="pl-PL" sz="2500" dirty="0" smtClean="0">
                <a:latin typeface="Cambria" pitchFamily="18" charset="0"/>
              </a:rPr>
              <a:t>PARTNERSTWO NA RZECZ WZMOCNIENIA POTENCJAŁU ORGANIZACJI POZARZĄDOWYCH I WSPARCIA LOKALNYCH INICJATYW OBYWATELSKICH</a:t>
            </a:r>
            <a:endParaRPr lang="pl-PL" sz="2500" dirty="0">
              <a:latin typeface="Cambria" pitchFamily="18" charset="0"/>
            </a:endParaRPr>
          </a:p>
        </p:txBody>
      </p:sp>
      <p:sp>
        <p:nvSpPr>
          <p:cNvPr id="6" name="Podtytuł 5"/>
          <p:cNvSpPr>
            <a:spLocks noGrp="1"/>
          </p:cNvSpPr>
          <p:nvPr>
            <p:ph type="subTitle" idx="1"/>
          </p:nvPr>
        </p:nvSpPr>
        <p:spPr>
          <a:xfrm>
            <a:off x="2195736" y="3501008"/>
            <a:ext cx="6408712" cy="1371600"/>
          </a:xfrm>
        </p:spPr>
        <p:txBody>
          <a:bodyPr/>
          <a:lstStyle/>
          <a:p>
            <a:r>
              <a:rPr lang="pl-PL" dirty="0" smtClean="0"/>
              <a:t>Lokalne Centrum Informacji i </a:t>
            </a:r>
            <a:r>
              <a:rPr lang="pl-PL" dirty="0" smtClean="0">
                <a:latin typeface="Cambria" pitchFamily="18" charset="0"/>
              </a:rPr>
              <a:t>Wspomagania</a:t>
            </a:r>
            <a:r>
              <a:rPr lang="pl-PL" dirty="0" smtClean="0"/>
              <a:t> Organizacji Pozarządowych w Puszczy Mariańskiej</a:t>
            </a:r>
            <a:endParaRPr lang="pl-PL" dirty="0"/>
          </a:p>
        </p:txBody>
      </p:sp>
      <p:pic>
        <p:nvPicPr>
          <p:cNvPr id="4098" name="Picture 2" descr="D:\elwira_2011\PROJEKTY\PROJEKTY_UNIJNE\ngo\promocja\stopka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4992646"/>
            <a:ext cx="6542525" cy="1865354"/>
          </a:xfrm>
          <a:prstGeom prst="rect">
            <a:avLst/>
          </a:prstGeom>
          <a:noFill/>
        </p:spPr>
      </p:pic>
      <p:pic>
        <p:nvPicPr>
          <p:cNvPr id="2050" name="Picture 2" descr="C:\Users\MRIES\Downloads\log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30954" y="116632"/>
            <a:ext cx="1370584" cy="15121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95536" y="548680"/>
            <a:ext cx="8208912" cy="518457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pl-PL" sz="2000" b="1" dirty="0" smtClean="0">
                <a:latin typeface="Cambria" pitchFamily="18" charset="0"/>
              </a:rPr>
              <a:t>Kilka słów o MRIES</a:t>
            </a:r>
          </a:p>
          <a:p>
            <a:pPr marL="0" indent="0">
              <a:buNone/>
            </a:pPr>
            <a:endParaRPr lang="pl-PL" sz="2000" dirty="0" smtClean="0">
              <a:latin typeface="Cambria" pitchFamily="18" charset="0"/>
            </a:endParaRPr>
          </a:p>
          <a:p>
            <a:pPr marL="0" indent="0">
              <a:buNone/>
            </a:pPr>
            <a:r>
              <a:rPr lang="pl-PL" sz="2000" dirty="0" smtClean="0">
                <a:latin typeface="Cambria" pitchFamily="18" charset="0"/>
              </a:rPr>
              <a:t>Stowarzyszenie Mariański Ruch Inicjatyw Ekonomiczno-Społecznych powstało w kwietniu 1997 roku.</a:t>
            </a:r>
          </a:p>
          <a:p>
            <a:pPr marL="0" indent="0">
              <a:buNone/>
            </a:pPr>
            <a:endParaRPr lang="pl-PL" sz="2000" dirty="0" smtClean="0">
              <a:latin typeface="Cambria" pitchFamily="18" charset="0"/>
            </a:endParaRPr>
          </a:p>
          <a:p>
            <a:pPr marL="0" indent="0">
              <a:buNone/>
            </a:pPr>
            <a:r>
              <a:rPr lang="pl-PL" sz="2000" dirty="0" smtClean="0">
                <a:latin typeface="Cambria" pitchFamily="18" charset="0"/>
              </a:rPr>
              <a:t>MRIES jest niekomercyjną organizacją inicjującą i uczestniczącą </a:t>
            </a:r>
            <a:br>
              <a:rPr lang="pl-PL" sz="2000" dirty="0" smtClean="0">
                <a:latin typeface="Cambria" pitchFamily="18" charset="0"/>
              </a:rPr>
            </a:br>
            <a:r>
              <a:rPr lang="pl-PL" sz="2000" dirty="0" smtClean="0">
                <a:latin typeface="Cambria" pitchFamily="18" charset="0"/>
              </a:rPr>
              <a:t>w działaniach mających na celu rozbudowanie potencjału gospodarczego Gminy i Regionu oraz poprawę jakości życia społeczności lokalnej. </a:t>
            </a:r>
          </a:p>
          <a:p>
            <a:pPr marL="0" indent="0">
              <a:buNone/>
            </a:pPr>
            <a:endParaRPr lang="pl-PL" sz="2000" dirty="0" smtClean="0">
              <a:latin typeface="Cambria" pitchFamily="18" charset="0"/>
            </a:endParaRPr>
          </a:p>
          <a:p>
            <a:pPr marL="0" indent="0">
              <a:buNone/>
            </a:pPr>
            <a:r>
              <a:rPr lang="pl-PL" sz="2000" dirty="0" smtClean="0">
                <a:latin typeface="Cambria" pitchFamily="18" charset="0"/>
              </a:rPr>
              <a:t>Stowarzyszenie jest przykładem obywatelskiej inicjatywy ponad podziałami politycznymi i światopoglądowymi.</a:t>
            </a:r>
          </a:p>
          <a:p>
            <a:pPr marL="0" indent="0">
              <a:buNone/>
            </a:pPr>
            <a:endParaRPr lang="pl-PL" sz="2000" dirty="0" smtClean="0">
              <a:latin typeface="Cambria" pitchFamily="18" charset="0"/>
            </a:endParaRPr>
          </a:p>
          <a:p>
            <a:pPr marL="0" indent="0">
              <a:buNone/>
            </a:pPr>
            <a:r>
              <a:rPr lang="pl-PL" sz="2000" dirty="0" smtClean="0">
                <a:latin typeface="Cambria" pitchFamily="18" charset="0"/>
              </a:rPr>
              <a:t>W ramach MRIES funkcjonuje: </a:t>
            </a:r>
            <a:r>
              <a:rPr lang="pl-PL" sz="2000" b="1" dirty="0" smtClean="0">
                <a:latin typeface="Cambria" pitchFamily="18" charset="0"/>
              </a:rPr>
              <a:t>Centrum Przedsiębiorczości i Agrobiznesu </a:t>
            </a:r>
            <a:r>
              <a:rPr lang="pl-PL" sz="2000" dirty="0" smtClean="0">
                <a:latin typeface="Cambria" pitchFamily="18" charset="0"/>
              </a:rPr>
              <a:t>(od 1997 r.), </a:t>
            </a:r>
            <a:r>
              <a:rPr lang="pl-PL" sz="2000" b="1" dirty="0" smtClean="0">
                <a:latin typeface="Cambria" pitchFamily="18" charset="0"/>
              </a:rPr>
              <a:t>Gminne Centrum Informacji </a:t>
            </a:r>
            <a:r>
              <a:rPr lang="pl-PL" sz="2000" dirty="0" smtClean="0">
                <a:latin typeface="Cambria" pitchFamily="18" charset="0"/>
              </a:rPr>
              <a:t>(od 2003 r.), </a:t>
            </a:r>
            <a:r>
              <a:rPr lang="pl-PL" sz="2000" b="1" dirty="0" smtClean="0">
                <a:latin typeface="Cambria" pitchFamily="18" charset="0"/>
              </a:rPr>
              <a:t>Centrum Kształcenia na Odległość </a:t>
            </a:r>
            <a:r>
              <a:rPr lang="pl-PL" sz="2000" dirty="0" smtClean="0">
                <a:latin typeface="Cambria" pitchFamily="18" charset="0"/>
              </a:rPr>
              <a:t>(od 2008 r.) i </a:t>
            </a:r>
            <a:r>
              <a:rPr lang="pl-PL" sz="2000" b="1" dirty="0" smtClean="0">
                <a:latin typeface="Cambria" pitchFamily="18" charset="0"/>
              </a:rPr>
              <a:t>Lokalne Centrum Informacji i Wspomagania Organizacji Pozarządowych</a:t>
            </a:r>
            <a:r>
              <a:rPr lang="pl-PL" sz="2000" dirty="0" smtClean="0">
                <a:latin typeface="Cambria" pitchFamily="18" charset="0"/>
              </a:rPr>
              <a:t> (od 2012 r.)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323528" y="188640"/>
            <a:ext cx="8208912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  <a:defRPr/>
            </a:pPr>
            <a:r>
              <a:rPr lang="pl-PL" b="1" dirty="0">
                <a:latin typeface="Georgia" pitchFamily="18" charset="0"/>
              </a:rPr>
              <a:t> </a:t>
            </a:r>
            <a:r>
              <a:rPr lang="pl-PL" sz="2000" b="1" dirty="0" smtClean="0">
                <a:latin typeface="Cambria" pitchFamily="18" charset="0"/>
              </a:rPr>
              <a:t>Działalność MRIES obejmuje: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ü"/>
              <a:defRPr/>
            </a:pPr>
            <a:r>
              <a:rPr lang="pl-PL" sz="2000" b="1" dirty="0" smtClean="0">
                <a:latin typeface="Cambria" pitchFamily="18" charset="0"/>
              </a:rPr>
              <a:t>Działania informacyjne, doradcze i szkoleniowe </a:t>
            </a:r>
            <a:r>
              <a:rPr lang="pl-PL" sz="2000" dirty="0" smtClean="0">
                <a:latin typeface="Cambria" pitchFamily="18" charset="0"/>
              </a:rPr>
              <a:t>w zakresie m.in. technik </a:t>
            </a:r>
            <a:r>
              <a:rPr lang="pl-PL" sz="2000" dirty="0">
                <a:latin typeface="Cambria" pitchFamily="18" charset="0"/>
              </a:rPr>
              <a:t>aktywnego poszukiwania </a:t>
            </a:r>
            <a:r>
              <a:rPr lang="pl-PL" sz="2000" dirty="0" smtClean="0">
                <a:latin typeface="Cambria" pitchFamily="18" charset="0"/>
              </a:rPr>
              <a:t>pracy, uruchomienia </a:t>
            </a:r>
            <a:r>
              <a:rPr lang="pl-PL" sz="2000" dirty="0">
                <a:latin typeface="Cambria" pitchFamily="18" charset="0"/>
              </a:rPr>
              <a:t>i rozwijania własnej działalności </a:t>
            </a:r>
            <a:r>
              <a:rPr lang="pl-PL" sz="2000" dirty="0" smtClean="0">
                <a:latin typeface="Cambria" pitchFamily="18" charset="0"/>
              </a:rPr>
              <a:t>gospodarczej, pozyskiwania środków z UE, nauki języków obcych i obsługi komputera.</a:t>
            </a:r>
            <a:endParaRPr lang="pl-PL" sz="2000" dirty="0">
              <a:latin typeface="Cambria" pitchFamily="18" charset="0"/>
            </a:endParaRPr>
          </a:p>
          <a:p>
            <a:pPr algn="just">
              <a:spcBef>
                <a:spcPct val="50000"/>
              </a:spcBef>
              <a:buFont typeface="Wingdings" pitchFamily="2" charset="2"/>
              <a:buChar char="ü"/>
              <a:defRPr/>
            </a:pPr>
            <a:r>
              <a:rPr lang="pl-PL" sz="2000" b="1" dirty="0" smtClean="0">
                <a:latin typeface="Cambria" pitchFamily="18" charset="0"/>
              </a:rPr>
              <a:t>Prowadzenie świetlicy komputerowej </a:t>
            </a:r>
            <a:r>
              <a:rPr lang="pl-PL" sz="2000" dirty="0" smtClean="0">
                <a:latin typeface="Cambria" pitchFamily="18" charset="0"/>
              </a:rPr>
              <a:t>z dostępem do Internetu oraz świadczenie usług w zakresie obsługi biurowej na rzecz społeczności lokalnej.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ü"/>
              <a:defRPr/>
            </a:pPr>
            <a:endParaRPr lang="pl-PL" dirty="0">
              <a:latin typeface="Georgia" pitchFamily="18" charset="0"/>
            </a:endParaRPr>
          </a:p>
          <a:p>
            <a:pPr algn="just">
              <a:spcBef>
                <a:spcPct val="50000"/>
              </a:spcBef>
              <a:defRPr/>
            </a:pPr>
            <a:endParaRPr lang="pl-PL" dirty="0">
              <a:latin typeface="Georgia" pitchFamily="18" charset="0"/>
            </a:endParaRPr>
          </a:p>
        </p:txBody>
      </p:sp>
      <p:pic>
        <p:nvPicPr>
          <p:cNvPr id="2051" name="Picture 3" descr="D:\elwira_2011\PROJEKTY\PROJEKTY_MRIES_PL\KARTY MRIES 2.02.11\KART LACZA\1_pracownia dziaĹ‚anoĹ›Ä‡ mri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140968"/>
            <a:ext cx="4302700" cy="2880320"/>
          </a:xfrm>
          <a:prstGeom prst="rect">
            <a:avLst/>
          </a:prstGeom>
          <a:noFill/>
        </p:spPr>
      </p:pic>
      <p:pic>
        <p:nvPicPr>
          <p:cNvPr id="2" name="Picture 3" descr="F:\DCIM\100MSDCF\DSC041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3140968"/>
            <a:ext cx="3657296" cy="2448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260648"/>
            <a:ext cx="8352928" cy="4873752"/>
          </a:xfrm>
        </p:spPr>
        <p:txBody>
          <a:bodyPr/>
          <a:lstStyle/>
          <a:p>
            <a:pPr>
              <a:buClrTx/>
              <a:buSzPct val="100000"/>
              <a:buFont typeface="Wingdings" pitchFamily="2" charset="2"/>
              <a:buChar char=""/>
            </a:pPr>
            <a:r>
              <a:rPr lang="pl-PL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mbria" pitchFamily="18" charset="0"/>
              </a:rPr>
              <a:t>Prowadzenie biblioteczki anglojęzycznej i ekonomicznej</a:t>
            </a:r>
            <a:r>
              <a:rPr lang="pl-PL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mbria" pitchFamily="18" charset="0"/>
              </a:rPr>
              <a:t> - obecnie posiadamy ok. 1000 egzemplarzy.</a:t>
            </a:r>
          </a:p>
          <a:p>
            <a:pPr>
              <a:buClrTx/>
              <a:buSzPct val="100000"/>
              <a:buFont typeface="Wingdings" pitchFamily="2" charset="2"/>
              <a:buChar char=""/>
            </a:pPr>
            <a:r>
              <a:rPr lang="pl-PL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mbria" pitchFamily="18" charset="0"/>
              </a:rPr>
              <a:t>Działania promujące Gminę i Region</a:t>
            </a:r>
            <a:r>
              <a:rPr lang="pl-PL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mbria" pitchFamily="18" charset="0"/>
              </a:rPr>
              <a:t>, w tym przekaz informacji turystycznej, wydanie albumu, folderów, kalendarzy, widokówek i innych materiałów, administrowanie gminną stroną internetową </a:t>
            </a:r>
            <a:r>
              <a:rPr lang="pl-PL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mbria" pitchFamily="18" charset="0"/>
              </a:rPr>
              <a:t>www.puszcza-marianska.pl</a:t>
            </a:r>
            <a:r>
              <a:rPr lang="pl-PL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mbria" pitchFamily="18" charset="0"/>
              </a:rPr>
              <a:t> (do 2011 r.), promocja lokalnych twórców.</a:t>
            </a:r>
          </a:p>
          <a:p>
            <a:pPr>
              <a:buClrTx/>
              <a:buSzPct val="100000"/>
              <a:buFont typeface="Wingdings" pitchFamily="2" charset="2"/>
              <a:buChar char=""/>
            </a:pPr>
            <a:r>
              <a:rPr lang="pl-PL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mbria" pitchFamily="18" charset="0"/>
              </a:rPr>
              <a:t>Działania aktywizujące i integrujące mieszkańców</a:t>
            </a:r>
            <a:r>
              <a:rPr lang="pl-PL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mbria" pitchFamily="18" charset="0"/>
              </a:rPr>
              <a:t>, m.in. organizacja rajdów rowerowych, spotkań konsultacyjnych.</a:t>
            </a:r>
          </a:p>
          <a:p>
            <a:pPr>
              <a:buClrTx/>
              <a:buSzPct val="100000"/>
              <a:buFont typeface="Wingdings" pitchFamily="2" charset="2"/>
              <a:buChar char=""/>
            </a:pPr>
            <a:r>
              <a:rPr lang="pl-PL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mbria" pitchFamily="18" charset="0"/>
              </a:rPr>
              <a:t>Wymiana młodzieży.</a:t>
            </a:r>
          </a:p>
          <a:p>
            <a:pPr>
              <a:buNone/>
            </a:pPr>
            <a:endParaRPr lang="pl-PL" dirty="0"/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2996952"/>
            <a:ext cx="4229918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6" descr="C:\elwira\PROJEKTY\PROJEKTY_MRIES_PL\ulotka_mries_baner\10budniko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2708920"/>
            <a:ext cx="1070992" cy="1004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D:\elwira_2011\zdjecia_mries\zdjecia_majowka\2009-05-03 MajówkaDzień2Rajd\MajówkaRajd2maja 0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077072"/>
            <a:ext cx="3888432" cy="2592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elwira_2011\zdjecia_mries\zdjęcia z zakończenia kursów języka angielskiego\DSC036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3" y="3284984"/>
            <a:ext cx="3764862" cy="2520280"/>
          </a:xfrm>
          <a:prstGeom prst="rect">
            <a:avLst/>
          </a:prstGeom>
          <a:noFill/>
        </p:spPr>
      </p:pic>
      <p:pic>
        <p:nvPicPr>
          <p:cNvPr id="1027" name="Picture 3" descr="D:\elwira_2011\zdjecia_mries\zdjecia\DSC011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284984"/>
            <a:ext cx="3711460" cy="2484531"/>
          </a:xfrm>
          <a:prstGeom prst="rect">
            <a:avLst/>
          </a:prstGeom>
          <a:noFill/>
        </p:spPr>
      </p:pic>
      <p:pic>
        <p:nvPicPr>
          <p:cNvPr id="1028" name="Picture 4" descr="D:\elwira_2011\PROJEKTY\PROJEKTY_MRIES_PL\KARTY MRIES 2.02.11\KART LACZA\13kultura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60648"/>
            <a:ext cx="3600400" cy="2700300"/>
          </a:xfrm>
          <a:prstGeom prst="rect">
            <a:avLst/>
          </a:prstGeom>
          <a:noFill/>
        </p:spPr>
      </p:pic>
      <p:pic>
        <p:nvPicPr>
          <p:cNvPr id="3074" name="Picture 2" descr="F:\DCIM\100MSDCF\DSC0414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3" y="332656"/>
            <a:ext cx="3888433" cy="2603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260648"/>
            <a:ext cx="8352928" cy="4873752"/>
          </a:xfrm>
        </p:spPr>
        <p:txBody>
          <a:bodyPr/>
          <a:lstStyle/>
          <a:p>
            <a:pPr>
              <a:buClrTx/>
              <a:buSzPct val="100000"/>
              <a:buFont typeface="Wingdings" pitchFamily="2" charset="2"/>
              <a:buChar char=""/>
            </a:pPr>
            <a:r>
              <a:rPr lang="pl-PL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mbria" pitchFamily="18" charset="0"/>
              </a:rPr>
              <a:t>Wsparcie działalności grup nieformalnych: Sekcja Sportowa „PUMA”, Grupa „U NAS”, Grupa muzyczna „RAPSODIA”</a:t>
            </a:r>
          </a:p>
          <a:p>
            <a:pPr>
              <a:buNone/>
            </a:pPr>
            <a:endParaRPr lang="pl-PL" dirty="0"/>
          </a:p>
        </p:txBody>
      </p:sp>
      <p:pic>
        <p:nvPicPr>
          <p:cNvPr id="3074" name="Picture 2" descr="D:\elwira_2011\PROJEKTY\PROJEKTY_MRIES_PL\KARTY MRIES 2.02.11\KART LACZA\Parafiada_Marians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861048"/>
            <a:ext cx="3600400" cy="2700300"/>
          </a:xfrm>
          <a:prstGeom prst="rect">
            <a:avLst/>
          </a:prstGeom>
          <a:noFill/>
        </p:spPr>
      </p:pic>
      <p:pic>
        <p:nvPicPr>
          <p:cNvPr id="3075" name="Picture 3" descr="D:\elwira_2011\PROJEKTY\PROJEKTY_MRIES_PL\KARTY MRIES 2.02.11\KART LACZA\16 sport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4053308"/>
            <a:ext cx="3816424" cy="2547463"/>
          </a:xfrm>
          <a:prstGeom prst="rect">
            <a:avLst/>
          </a:prstGeom>
          <a:noFill/>
        </p:spPr>
      </p:pic>
      <p:pic>
        <p:nvPicPr>
          <p:cNvPr id="1027" name="Picture 3" descr="F:\DCIM\100MSDCF\DSC0438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196752"/>
            <a:ext cx="3657296" cy="2448272"/>
          </a:xfrm>
          <a:prstGeom prst="rect">
            <a:avLst/>
          </a:prstGeom>
          <a:noFill/>
        </p:spPr>
      </p:pic>
      <p:pic>
        <p:nvPicPr>
          <p:cNvPr id="1028" name="Picture 4" descr="F:\DCIM\100MSDCF\DSC0476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1196751"/>
            <a:ext cx="3779911" cy="25303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23528" y="332656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b="1" dirty="0" smtClean="0">
                <a:latin typeface="Cambria" pitchFamily="18" charset="0"/>
              </a:rPr>
              <a:t>PARTNERSTWO NA RZECZ WZMOCNIENIA POTENCJAŁU ORGANIZACJI POZARZĄDOWYCH I WSPARCIA LOKALNYCH INICJATYW OBYWATELSKICH</a:t>
            </a:r>
            <a:endParaRPr lang="pl-PL" b="1" dirty="0"/>
          </a:p>
        </p:txBody>
      </p:sp>
      <p:sp>
        <p:nvSpPr>
          <p:cNvPr id="3" name="Prostokąt 2"/>
          <p:cNvSpPr/>
          <p:nvPr/>
        </p:nvSpPr>
        <p:spPr>
          <a:xfrm>
            <a:off x="323528" y="1196752"/>
            <a:ext cx="8280920" cy="1417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200"/>
              </a:spcBef>
              <a:spcAft>
                <a:spcPts val="200"/>
              </a:spcAft>
            </a:pPr>
            <a:r>
              <a:rPr lang="pl-PL" b="1" dirty="0" smtClean="0">
                <a:latin typeface="Cambria"/>
                <a:ea typeface="Calibri"/>
                <a:cs typeface="Times New Roman"/>
              </a:rPr>
              <a:t>Cel główny projektu:</a:t>
            </a:r>
          </a:p>
          <a:p>
            <a:pPr>
              <a:lnSpc>
                <a:spcPct val="115000"/>
              </a:lnSpc>
              <a:spcBef>
                <a:spcPts val="200"/>
              </a:spcBef>
              <a:spcAft>
                <a:spcPts val="200"/>
              </a:spcAft>
            </a:pPr>
            <a:r>
              <a:rPr lang="pl-PL" dirty="0" smtClean="0">
                <a:latin typeface="Cambria"/>
                <a:ea typeface="Calibri"/>
                <a:cs typeface="Times New Roman"/>
              </a:rPr>
              <a:t>Wzmocnienie potencjału i zwiększenie aktywności 40 organizacji pozarządowych, związków i porozumień pozarządowych oraz nieformalnych grup z terenu powiatu żyrardowskiego oraz skierniewickiego (gm. Bolimów) w latach 2012-2014</a:t>
            </a:r>
            <a:endParaRPr lang="pl-PL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95536" y="2780928"/>
            <a:ext cx="8280920" cy="3354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tabLst/>
            </a:pPr>
            <a:r>
              <a:rPr lang="pl-PL" b="1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  <a:t>Cele szczegółowe: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pl-P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 Zwiększenie dostępu do informacji i doradztwa w obszarze sektora NGO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pl-P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Zwiększenie kompetencji przedstawicieli trzeciego sektora w zakresie zarządzania NGO</a:t>
            </a:r>
            <a:endParaRPr lang="pl-PL" dirty="0" smtClean="0">
              <a:latin typeface="Cambria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pl-P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Wsparcie infrastrukturalne dla organizacji</a:t>
            </a:r>
            <a:endParaRPr lang="pl-PL" dirty="0" smtClean="0">
              <a:latin typeface="Cambria" pitchFamily="18" charset="0"/>
              <a:cs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pl-P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Promocja w środowisku lokalnym i na zewnątrz działań</a:t>
            </a:r>
            <a:r>
              <a:rPr kumimoji="0" lang="pl-PL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pl-P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podejmowanych </a:t>
            </a:r>
            <a:br>
              <a:rPr kumimoji="0" lang="pl-P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pl-P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przez organizacje oraz budowa społecznego zaufania dla trzeciego sektora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pl-P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Analiza potencjału i diagnoza potrzeb organizacji pozarządowych </a:t>
            </a:r>
            <a:br>
              <a:rPr kumimoji="0" lang="pl-P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pl-P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z obszaru objętego projektem</a:t>
            </a:r>
            <a:r>
              <a:rPr kumimoji="0" lang="pl-P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67544" y="692696"/>
            <a:ext cx="7632848" cy="5040560"/>
          </a:xfrm>
        </p:spPr>
        <p:txBody>
          <a:bodyPr>
            <a:normAutofit lnSpcReduction="10000"/>
          </a:bodyPr>
          <a:lstStyle/>
          <a:p>
            <a:pPr>
              <a:spcAft>
                <a:spcPts val="1800"/>
              </a:spcAft>
              <a:buNone/>
            </a:pPr>
            <a:r>
              <a:rPr lang="pl-PL" sz="2200" b="1" dirty="0" smtClean="0">
                <a:latin typeface="Cambria" pitchFamily="18" charset="0"/>
              </a:rPr>
              <a:t>Termin realizacji:</a:t>
            </a:r>
            <a:r>
              <a:rPr lang="pl-PL" sz="2200" dirty="0" smtClean="0">
                <a:latin typeface="Cambria" pitchFamily="18" charset="0"/>
              </a:rPr>
              <a:t> 01.01.2012 – 31.12.2014</a:t>
            </a:r>
          </a:p>
          <a:p>
            <a:pPr>
              <a:spcAft>
                <a:spcPts val="1200"/>
              </a:spcAft>
              <a:buNone/>
            </a:pPr>
            <a:r>
              <a:rPr lang="pl-PL" sz="2200" b="1" dirty="0" smtClean="0">
                <a:latin typeface="Cambria" pitchFamily="18" charset="0"/>
              </a:rPr>
              <a:t>Obszar realizacji:</a:t>
            </a:r>
            <a:r>
              <a:rPr lang="pl-PL" sz="2200" dirty="0" smtClean="0">
                <a:latin typeface="Cambria" pitchFamily="18" charset="0"/>
              </a:rPr>
              <a:t> </a:t>
            </a:r>
          </a:p>
          <a:p>
            <a:pPr>
              <a:spcAft>
                <a:spcPts val="1200"/>
              </a:spcAft>
              <a:buClrTx/>
              <a:buFont typeface="Cambria" pitchFamily="18" charset="0"/>
              <a:buChar char="–"/>
            </a:pPr>
            <a:r>
              <a:rPr lang="pl-PL" sz="2200" dirty="0" smtClean="0">
                <a:latin typeface="Cambria" pitchFamily="18" charset="0"/>
              </a:rPr>
              <a:t>powiat żyrardowski</a:t>
            </a:r>
          </a:p>
          <a:p>
            <a:pPr>
              <a:spcAft>
                <a:spcPts val="1800"/>
              </a:spcAft>
              <a:buClrTx/>
              <a:buFont typeface="Cambria" pitchFamily="18" charset="0"/>
              <a:buChar char="–"/>
            </a:pPr>
            <a:r>
              <a:rPr lang="pl-PL" sz="2200" dirty="0" smtClean="0">
                <a:latin typeface="Cambria" pitchFamily="18" charset="0"/>
              </a:rPr>
              <a:t>powiat skierniewicki (Bolimów)</a:t>
            </a:r>
          </a:p>
          <a:p>
            <a:pPr>
              <a:spcAft>
                <a:spcPts val="1800"/>
              </a:spcAft>
              <a:buNone/>
            </a:pPr>
            <a:r>
              <a:rPr lang="pl-PL" sz="2200" b="1" dirty="0" smtClean="0">
                <a:latin typeface="Cambria" pitchFamily="18" charset="0"/>
              </a:rPr>
              <a:t>Lider:</a:t>
            </a:r>
            <a:r>
              <a:rPr lang="pl-PL" sz="2200" dirty="0" smtClean="0">
                <a:latin typeface="Cambria" pitchFamily="18" charset="0"/>
              </a:rPr>
              <a:t> Mariański Ruch Inicjatyw Ekonomiczno-Społecznych</a:t>
            </a:r>
          </a:p>
          <a:p>
            <a:pPr>
              <a:spcAft>
                <a:spcPts val="1200"/>
              </a:spcAft>
              <a:buNone/>
            </a:pPr>
            <a:r>
              <a:rPr lang="pl-PL" sz="2200" b="1" dirty="0" smtClean="0">
                <a:latin typeface="Cambria" pitchFamily="18" charset="0"/>
              </a:rPr>
              <a:t>Partnerzy:</a:t>
            </a:r>
            <a:r>
              <a:rPr lang="pl-PL" sz="2200" dirty="0" smtClean="0">
                <a:latin typeface="Cambria" pitchFamily="18" charset="0"/>
              </a:rPr>
              <a:t> </a:t>
            </a:r>
          </a:p>
          <a:p>
            <a:pPr>
              <a:spcAft>
                <a:spcPts val="1200"/>
              </a:spcAft>
              <a:buClrTx/>
              <a:buFont typeface="Cambria" pitchFamily="18" charset="0"/>
              <a:buChar char="–"/>
            </a:pPr>
            <a:r>
              <a:rPr lang="pl-PL" sz="2200" dirty="0" smtClean="0">
                <a:latin typeface="Cambria" pitchFamily="18" charset="0"/>
              </a:rPr>
              <a:t>Powiat Żyrardowski</a:t>
            </a:r>
          </a:p>
          <a:p>
            <a:pPr>
              <a:spcAft>
                <a:spcPts val="1200"/>
              </a:spcAft>
              <a:buClrTx/>
              <a:buFont typeface="Cambria" pitchFamily="18" charset="0"/>
              <a:buChar char="–"/>
            </a:pPr>
            <a:r>
              <a:rPr lang="pl-PL" sz="2200" dirty="0" smtClean="0">
                <a:latin typeface="Cambria" pitchFamily="18" charset="0"/>
              </a:rPr>
              <a:t>Gminne Centrum Informacji w Mszczonowie</a:t>
            </a:r>
          </a:p>
          <a:p>
            <a:pPr>
              <a:spcAft>
                <a:spcPts val="1200"/>
              </a:spcAft>
              <a:buClrTx/>
              <a:buFont typeface="Cambria" pitchFamily="18" charset="0"/>
              <a:buChar char="–"/>
            </a:pPr>
            <a:r>
              <a:rPr lang="pl-PL" sz="2200" dirty="0" smtClean="0">
                <a:latin typeface="Cambria" pitchFamily="18" charset="0"/>
              </a:rPr>
              <a:t>Lokalna Grupa Działania „Echo Puszczy Bolimowskiej”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395536" y="692696"/>
            <a:ext cx="799288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pl-PL" sz="2400" b="1" dirty="0" smtClean="0">
                <a:latin typeface="Cambria" pitchFamily="18" charset="0"/>
              </a:rPr>
              <a:t>Odbiorcy:</a:t>
            </a:r>
            <a:endParaRPr lang="pl-PL" sz="2400" dirty="0" smtClean="0">
              <a:latin typeface="Cambria" pitchFamily="18" charset="0"/>
            </a:endParaRPr>
          </a:p>
          <a:p>
            <a:pPr>
              <a:spcAft>
                <a:spcPts val="1200"/>
              </a:spcAft>
              <a:buFont typeface="Cambria" pitchFamily="18" charset="0"/>
              <a:buChar char="–"/>
            </a:pPr>
            <a:r>
              <a:rPr lang="pl-PL" sz="2400" dirty="0" smtClean="0">
                <a:latin typeface="Cambria" pitchFamily="18" charset="0"/>
              </a:rPr>
              <a:t>przedstawiciele organizacji pozarządowych</a:t>
            </a:r>
          </a:p>
          <a:p>
            <a:pPr>
              <a:spcAft>
                <a:spcPts val="1200"/>
              </a:spcAft>
              <a:buFont typeface="Cambria" pitchFamily="18" charset="0"/>
              <a:buChar char="–"/>
            </a:pPr>
            <a:r>
              <a:rPr lang="pl-PL" sz="2400" dirty="0" smtClean="0">
                <a:latin typeface="Cambria" pitchFamily="18" charset="0"/>
              </a:rPr>
              <a:t>przedstawiciele związków i porozumień organizacji pozarządowych</a:t>
            </a:r>
          </a:p>
          <a:p>
            <a:pPr>
              <a:spcAft>
                <a:spcPts val="1200"/>
              </a:spcAft>
              <a:buFont typeface="Cambria" pitchFamily="18" charset="0"/>
              <a:buChar char="–"/>
            </a:pPr>
            <a:r>
              <a:rPr lang="pl-PL" sz="2400" dirty="0" smtClean="0">
                <a:latin typeface="Cambria" pitchFamily="18" charset="0"/>
              </a:rPr>
              <a:t>przedstawiciele grup nieformalnych - osób poszukujących porady prawnej, zainteresowanych podjęciem inicjatywy społecznej </a:t>
            </a:r>
          </a:p>
          <a:p>
            <a:pPr>
              <a:spcAft>
                <a:spcPts val="1200"/>
              </a:spcAft>
              <a:buFont typeface="Cambria" pitchFamily="18" charset="0"/>
              <a:buChar char="–"/>
            </a:pPr>
            <a:r>
              <a:rPr lang="pl-PL" sz="2400" dirty="0" smtClean="0">
                <a:latin typeface="Cambria" pitchFamily="18" charset="0"/>
              </a:rPr>
              <a:t>przedstawiciele administracji publicznej zainteresowani współpracą z NGO </a:t>
            </a:r>
            <a:endParaRPr lang="pl-PL" sz="2400" dirty="0"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323528" y="260648"/>
            <a:ext cx="8424936" cy="66602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pl-PL" sz="2400" b="1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OFERTA CENTRUM OBEJMUJE:</a:t>
            </a:r>
          </a:p>
          <a:p>
            <a:pPr>
              <a:lnSpc>
                <a:spcPct val="115000"/>
              </a:lnSpc>
              <a:spcAft>
                <a:spcPts val="600"/>
              </a:spcAft>
            </a:pPr>
            <a:endParaRPr lang="pl-PL" sz="800" b="1" dirty="0" smtClean="0">
              <a:solidFill>
                <a:srgbClr val="000000"/>
              </a:solidFill>
              <a:latin typeface="Cambria" pitchFamily="18" charset="0"/>
              <a:ea typeface="Times New Roman"/>
              <a:cs typeface="Arial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pl-PL" sz="2000" b="1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Doradztwo w zakresie: </a:t>
            </a:r>
            <a:endParaRPr lang="pl-PL" sz="2000" b="1" dirty="0" smtClean="0">
              <a:latin typeface="Cambria" pitchFamily="18" charset="0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pl-PL" sz="2000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1) Księgowości i finansów</a:t>
            </a:r>
            <a:endParaRPr lang="pl-PL" sz="2000" dirty="0" smtClean="0">
              <a:latin typeface="Cambria" pitchFamily="18" charset="0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pl-PL" sz="2000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2) Zagadnień prawnych, w tym prawa pracy, administracyjnych, podatkowych, rejestracji NGO, Organizacji Pożytku Publicznego, równości szans</a:t>
            </a:r>
            <a:endParaRPr lang="pl-PL" sz="2000" dirty="0" smtClean="0">
              <a:latin typeface="Cambria" pitchFamily="18" charset="0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pl-PL" sz="2000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3) Zarządzania projektami finansowanymi ze środków publicznych, </a:t>
            </a:r>
            <a:r>
              <a:rPr lang="pl-PL" sz="2000" dirty="0" err="1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fundraisingu</a:t>
            </a:r>
            <a:endParaRPr lang="pl-PL" sz="2000" dirty="0" smtClean="0">
              <a:latin typeface="Cambria" pitchFamily="18" charset="0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pl-PL" sz="2000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4) Zarządzania organizacją pozarządową, promocji i marketingu, sprawozdawczości, budowania strategii organizacji, współpracy </a:t>
            </a:r>
            <a:br>
              <a:rPr lang="pl-PL" sz="2000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</a:br>
            <a:r>
              <a:rPr lang="pl-PL" sz="2000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z otoczeniem, w tym administracją publiczną i środowiskiem biznesu, równości szans w zarządzaniu zasobami ludzkimi</a:t>
            </a:r>
          </a:p>
          <a:p>
            <a:pPr>
              <a:lnSpc>
                <a:spcPct val="115000"/>
              </a:lnSpc>
              <a:spcAft>
                <a:spcPts val="600"/>
              </a:spcAft>
            </a:pPr>
            <a:endParaRPr lang="pl-PL" sz="2000" dirty="0" smtClean="0">
              <a:solidFill>
                <a:srgbClr val="000000"/>
              </a:solidFill>
              <a:latin typeface="Cambria" pitchFamily="18" charset="0"/>
              <a:ea typeface="Times New Roman"/>
              <a:cs typeface="Arial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pl-PL" sz="2000" b="1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Konsultacje:</a:t>
            </a:r>
            <a:r>
              <a:rPr lang="pl-PL" sz="2000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 punkty informacyjne, </a:t>
            </a:r>
            <a:r>
              <a:rPr lang="pl-PL" sz="2000" dirty="0" err="1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Skype</a:t>
            </a:r>
            <a:r>
              <a:rPr lang="pl-PL" sz="2000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, </a:t>
            </a:r>
            <a:br>
              <a:rPr lang="pl-PL" sz="2000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</a:br>
            <a:r>
              <a:rPr lang="pl-PL" sz="2000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e-mail </a:t>
            </a:r>
            <a:r>
              <a:rPr lang="pl-PL" sz="2000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(</a:t>
            </a:r>
            <a:r>
              <a:rPr lang="pl-PL" sz="2000" dirty="0" err="1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konsultacje@inicjatywa.info.pl</a:t>
            </a:r>
            <a:r>
              <a:rPr lang="pl-PL" sz="2000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).</a:t>
            </a:r>
            <a:endParaRPr lang="pl-PL" sz="2000" dirty="0" smtClean="0">
              <a:solidFill>
                <a:srgbClr val="000000"/>
              </a:solidFill>
              <a:latin typeface="Cambria" pitchFamily="18" charset="0"/>
              <a:ea typeface="Times New Roman"/>
              <a:cs typeface="Arial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endParaRPr lang="pl-PL" sz="2000" dirty="0" smtClean="0">
              <a:solidFill>
                <a:srgbClr val="000000"/>
              </a:solidFill>
              <a:latin typeface="Cambria" pitchFamily="18" charset="0"/>
              <a:ea typeface="Calibri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323528" y="548680"/>
            <a:ext cx="8136904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pl-PL" sz="2000" b="1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Działania informacyjne:</a:t>
            </a:r>
            <a:endParaRPr lang="pl-PL" sz="2000" dirty="0" smtClean="0">
              <a:latin typeface="Cambria" pitchFamily="18" charset="0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600"/>
              </a:spcAft>
              <a:buFont typeface="Courier New"/>
              <a:buChar char="­"/>
            </a:pPr>
            <a:r>
              <a:rPr lang="pl-PL" sz="2000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Punkty informacyjne</a:t>
            </a:r>
            <a:endParaRPr lang="pl-PL" sz="2000" dirty="0" smtClean="0">
              <a:latin typeface="Cambria" pitchFamily="18" charset="0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600"/>
              </a:spcAft>
              <a:buFont typeface="Courier New"/>
              <a:buChar char="­"/>
            </a:pPr>
            <a:r>
              <a:rPr lang="pl-PL" sz="2000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Serwis internetowy </a:t>
            </a:r>
            <a:r>
              <a:rPr lang="pl-PL" sz="2000" b="1" dirty="0" err="1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www.inicjatywa.info.pl</a:t>
            </a:r>
            <a:r>
              <a:rPr lang="pl-PL" sz="2000" b="1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 </a:t>
            </a:r>
            <a:endParaRPr lang="pl-PL" sz="2000" b="1" dirty="0" smtClean="0">
              <a:latin typeface="Cambria" pitchFamily="18" charset="0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600"/>
              </a:spcAft>
              <a:buFont typeface="Courier New"/>
              <a:buChar char="­"/>
            </a:pPr>
            <a:r>
              <a:rPr lang="pl-PL" sz="2000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Organizacja pikników</a:t>
            </a:r>
            <a:endParaRPr lang="pl-PL" sz="2000" dirty="0" smtClean="0">
              <a:latin typeface="Cambria" pitchFamily="18" charset="0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600"/>
              </a:spcAft>
              <a:buFont typeface="Courier New"/>
              <a:buChar char="­"/>
            </a:pPr>
            <a:r>
              <a:rPr lang="pl-PL" sz="2000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Wydawanie lokalnej gazety </a:t>
            </a:r>
            <a:r>
              <a:rPr lang="pl-PL" sz="2000" b="1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„INICJATYWA. Społeczny Kurier Mazowsza Zachodniego”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pl-PL" sz="2000" b="1" dirty="0" smtClean="0">
              <a:solidFill>
                <a:srgbClr val="000000"/>
              </a:solidFill>
              <a:latin typeface="Cambria" pitchFamily="18" charset="0"/>
              <a:ea typeface="Times New Roman"/>
              <a:cs typeface="Arial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pl-PL" sz="2000" b="1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Udostępnienie infrastruktury na potrzeby działalności NGO</a:t>
            </a:r>
            <a:r>
              <a:rPr lang="pl-PL" sz="2000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 -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pl-PL" sz="2000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dostęp do sprzętu biurowego, pracowni komputerowej, sali dydaktycznej z projektorem/ekranem; usługi telefoniczne, internetowe i biurowe</a:t>
            </a:r>
            <a:endParaRPr lang="pl-PL" sz="2000" dirty="0" smtClean="0">
              <a:latin typeface="Cambria" pitchFamily="18" charset="0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600"/>
              </a:spcAft>
            </a:pPr>
            <a:endParaRPr lang="pl-PL" sz="2000" b="1" dirty="0">
              <a:latin typeface="Cambria" pitchFamily="18" charset="0"/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467544" y="404664"/>
            <a:ext cx="799288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pl-PL" sz="2000" b="1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Organizacja szkoleń, warsztatów i kursów:</a:t>
            </a:r>
            <a:r>
              <a:rPr lang="pl-PL" sz="2000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 </a:t>
            </a:r>
          </a:p>
          <a:p>
            <a:pPr>
              <a:lnSpc>
                <a:spcPct val="115000"/>
              </a:lnSpc>
              <a:spcAft>
                <a:spcPts val="600"/>
              </a:spcAft>
            </a:pPr>
            <a:endParaRPr lang="pl-PL" sz="1000" dirty="0" smtClean="0">
              <a:latin typeface="Cambria" pitchFamily="18" charset="0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pl-PL" sz="2000" b="1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Warsztaty:</a:t>
            </a:r>
            <a:r>
              <a:rPr lang="pl-PL" sz="2000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 Budowanie i zarządzanie zespołem, pozyskiwanie </a:t>
            </a:r>
            <a:br>
              <a:rPr lang="pl-PL" sz="2000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</a:br>
            <a:r>
              <a:rPr lang="pl-PL" sz="2000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i aktywizacja członków organizacji ; Wolontariat w NGO; przygotowanie projektu na potrzeby lokalne, w tym monitoring i ewaluacja</a:t>
            </a:r>
          </a:p>
          <a:p>
            <a:pPr>
              <a:lnSpc>
                <a:spcPct val="115000"/>
              </a:lnSpc>
              <a:spcAft>
                <a:spcPts val="600"/>
              </a:spcAft>
            </a:pPr>
            <a:endParaRPr lang="pl-PL" sz="2000" dirty="0" smtClean="0">
              <a:latin typeface="Cambria" pitchFamily="18" charset="0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pl-PL" sz="2000" b="1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Szkolenia:</a:t>
            </a:r>
            <a:r>
              <a:rPr lang="pl-PL" sz="2000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 Księgowość i finanse; Zagadnienia prawne w NGO (prawo pracy, administracyjne, podatkowe); Równość szans; Prowadzenie firmy w oparciu o zasady ekonomii społecznej, w tym działalność odpłatna </a:t>
            </a:r>
            <a:br>
              <a:rPr lang="pl-PL" sz="2000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</a:br>
            <a:r>
              <a:rPr lang="pl-PL" sz="2000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i gospodarcza w NGO; Źródła finansowania działalności NGO oraz zarządzanie projektami metodą PCM; Budowa strategii organizacji</a:t>
            </a:r>
          </a:p>
          <a:p>
            <a:pPr>
              <a:lnSpc>
                <a:spcPct val="115000"/>
              </a:lnSpc>
              <a:spcAft>
                <a:spcPts val="600"/>
              </a:spcAft>
            </a:pPr>
            <a:endParaRPr lang="pl-PL" sz="2000" dirty="0" smtClean="0">
              <a:latin typeface="Cambria" pitchFamily="18" charset="0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pl-PL" sz="2000" b="1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Kursy:</a:t>
            </a:r>
            <a:r>
              <a:rPr lang="pl-PL" sz="2000" dirty="0" smtClean="0">
                <a:solidFill>
                  <a:srgbClr val="000000"/>
                </a:solidFill>
                <a:latin typeface="Cambria" pitchFamily="18" charset="0"/>
                <a:ea typeface="Times New Roman"/>
                <a:cs typeface="Arial"/>
              </a:rPr>
              <a:t> Realizacja projektów międzynarodowych – szkolenie oraz kurs języka angielskiego w zakresie słownictwa projektowego</a:t>
            </a:r>
            <a:endParaRPr lang="pl-PL" sz="2000" dirty="0">
              <a:latin typeface="Cambria" pitchFamily="18" charset="0"/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323528" y="404664"/>
            <a:ext cx="8077532" cy="59677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pl-PL" sz="2000" b="1" dirty="0" smtClean="0">
                <a:solidFill>
                  <a:srgbClr val="000000"/>
                </a:solidFill>
                <a:latin typeface="Cambria"/>
                <a:ea typeface="Times New Roman"/>
                <a:cs typeface="Arial"/>
              </a:rPr>
              <a:t>Organizacja wyjazdów studyjnych: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pl-PL" sz="1600" b="1" dirty="0" smtClean="0">
              <a:solidFill>
                <a:srgbClr val="000000"/>
              </a:solidFill>
              <a:latin typeface="Cambria"/>
              <a:ea typeface="Times New Roman"/>
              <a:cs typeface="Arial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pl-PL" sz="2000" b="1" dirty="0" smtClean="0">
                <a:solidFill>
                  <a:srgbClr val="000000"/>
                </a:solidFill>
                <a:latin typeface="Cambria"/>
                <a:ea typeface="Times New Roman"/>
                <a:cs typeface="Arial"/>
              </a:rPr>
              <a:t>wizyta w Nidzicy</a:t>
            </a:r>
            <a:r>
              <a:rPr lang="pl-PL" sz="2000" dirty="0" smtClean="0">
                <a:solidFill>
                  <a:srgbClr val="000000"/>
                </a:solidFill>
                <a:latin typeface="Cambria"/>
                <a:ea typeface="Times New Roman"/>
                <a:cs typeface="Arial"/>
              </a:rPr>
              <a:t>: „Lokalny produkt turystyczny” – Przedsiębiorstwo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pl-PL" sz="2000" dirty="0" smtClean="0">
                <a:solidFill>
                  <a:srgbClr val="000000"/>
                </a:solidFill>
                <a:latin typeface="Cambria"/>
                <a:ea typeface="Times New Roman"/>
                <a:cs typeface="Arial"/>
              </a:rPr>
              <a:t>Społeczne „Garncarska Wioska”</a:t>
            </a:r>
            <a:r>
              <a:rPr lang="pl-PL" sz="2000" b="1" dirty="0" smtClean="0">
                <a:solidFill>
                  <a:srgbClr val="000000"/>
                </a:solidFill>
                <a:latin typeface="Cambria"/>
                <a:ea typeface="Times New Roman"/>
                <a:cs typeface="Arial"/>
              </a:rPr>
              <a:t>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pl-PL" sz="1200" b="1" dirty="0" smtClean="0">
              <a:solidFill>
                <a:srgbClr val="000000"/>
              </a:solidFill>
              <a:latin typeface="Cambria"/>
              <a:ea typeface="Times New Roman"/>
              <a:cs typeface="Arial"/>
            </a:endParaRPr>
          </a:p>
          <a:p>
            <a:pPr>
              <a:lnSpc>
                <a:spcPct val="115000"/>
              </a:lnSpc>
            </a:pPr>
            <a:r>
              <a:rPr lang="pl-PL" sz="2000" b="1" dirty="0" smtClean="0">
                <a:solidFill>
                  <a:srgbClr val="000000"/>
                </a:solidFill>
                <a:latin typeface="Cambria"/>
                <a:ea typeface="Times New Roman"/>
                <a:cs typeface="Arial"/>
              </a:rPr>
              <a:t>wizyta - Bieszczady</a:t>
            </a:r>
            <a:r>
              <a:rPr lang="pl-PL" sz="2000" dirty="0" smtClean="0">
                <a:solidFill>
                  <a:srgbClr val="000000"/>
                </a:solidFill>
                <a:latin typeface="Cambria"/>
                <a:ea typeface="Times New Roman"/>
                <a:cs typeface="Arial"/>
              </a:rPr>
              <a:t>: Wizyta studyjna w miejsc. Dybawka k. Krasiczyna, </a:t>
            </a:r>
          </a:p>
          <a:p>
            <a:pPr>
              <a:lnSpc>
                <a:spcPct val="115000"/>
              </a:lnSpc>
            </a:pPr>
            <a:r>
              <a:rPr lang="pl-PL" sz="2000" dirty="0" smtClean="0">
                <a:solidFill>
                  <a:srgbClr val="000000"/>
                </a:solidFill>
                <a:latin typeface="Cambria"/>
                <a:ea typeface="Times New Roman"/>
                <a:cs typeface="Arial"/>
              </a:rPr>
              <a:t>Kuńkowce oraz Bircza (woj. podkarpackie)</a:t>
            </a:r>
          </a:p>
          <a:p>
            <a:pPr>
              <a:lnSpc>
                <a:spcPct val="115000"/>
              </a:lnSpc>
            </a:pPr>
            <a:endParaRPr lang="pl-PL" sz="2000" dirty="0" smtClean="0">
              <a:solidFill>
                <a:srgbClr val="000000"/>
              </a:solidFill>
              <a:latin typeface="Cambria"/>
              <a:ea typeface="Times New Roman"/>
              <a:cs typeface="Arial"/>
            </a:endParaRPr>
          </a:p>
          <a:p>
            <a:pPr>
              <a:lnSpc>
                <a:spcPct val="115000"/>
              </a:lnSpc>
            </a:pPr>
            <a:endParaRPr lang="pl-PL" sz="2000" b="1" dirty="0" smtClean="0">
              <a:solidFill>
                <a:srgbClr val="000000"/>
              </a:solidFill>
              <a:latin typeface="Cambria"/>
              <a:ea typeface="Times New Roman"/>
              <a:cs typeface="Arial"/>
            </a:endParaRPr>
          </a:p>
          <a:p>
            <a:pPr>
              <a:lnSpc>
                <a:spcPct val="115000"/>
              </a:lnSpc>
            </a:pPr>
            <a:r>
              <a:rPr lang="pl-PL" sz="2000" b="1" dirty="0" smtClean="0">
                <a:solidFill>
                  <a:srgbClr val="000000"/>
                </a:solidFill>
                <a:latin typeface="Cambria"/>
                <a:ea typeface="Times New Roman"/>
                <a:cs typeface="Arial"/>
              </a:rPr>
              <a:t>Ponadto zaplanowane działania obejmują:</a:t>
            </a:r>
          </a:p>
          <a:p>
            <a:pPr>
              <a:lnSpc>
                <a:spcPct val="115000"/>
              </a:lnSpc>
            </a:pPr>
            <a:endParaRPr lang="pl-PL" sz="1000" b="1" dirty="0" smtClean="0">
              <a:solidFill>
                <a:srgbClr val="000000"/>
              </a:solidFill>
              <a:latin typeface="Cambria"/>
              <a:ea typeface="Times New Roman"/>
              <a:cs typeface="Arial"/>
            </a:endParaRPr>
          </a:p>
          <a:p>
            <a:pPr>
              <a:lnSpc>
                <a:spcPct val="115000"/>
              </a:lnSpc>
            </a:pPr>
            <a:r>
              <a:rPr lang="pl-PL" sz="2000" dirty="0" smtClean="0">
                <a:solidFill>
                  <a:srgbClr val="000000"/>
                </a:solidFill>
                <a:latin typeface="Cambria"/>
                <a:ea typeface="Times New Roman"/>
                <a:cs typeface="Arial"/>
              </a:rPr>
              <a:t>Opracowanie i wdrożenie programu współpracy z ośrodkiem wsparcia </a:t>
            </a:r>
          </a:p>
          <a:p>
            <a:pPr>
              <a:lnSpc>
                <a:spcPct val="115000"/>
              </a:lnSpc>
            </a:pPr>
            <a:r>
              <a:rPr lang="pl-PL" sz="2000" dirty="0" smtClean="0">
                <a:solidFill>
                  <a:srgbClr val="000000"/>
                </a:solidFill>
                <a:latin typeface="Cambria"/>
                <a:ea typeface="Times New Roman"/>
                <a:cs typeface="Arial"/>
              </a:rPr>
              <a:t>ekonomii społecznej</a:t>
            </a:r>
          </a:p>
          <a:p>
            <a:pPr>
              <a:lnSpc>
                <a:spcPct val="115000"/>
              </a:lnSpc>
            </a:pPr>
            <a:endParaRPr lang="pl-PL" sz="2000" dirty="0" smtClean="0">
              <a:solidFill>
                <a:srgbClr val="000000"/>
              </a:solidFill>
              <a:latin typeface="Cambria"/>
              <a:ea typeface="Times New Roman"/>
              <a:cs typeface="Arial"/>
            </a:endParaRPr>
          </a:p>
          <a:p>
            <a:pPr>
              <a:lnSpc>
                <a:spcPct val="115000"/>
              </a:lnSpc>
            </a:pPr>
            <a:r>
              <a:rPr lang="pl-PL" sz="2000" dirty="0" smtClean="0">
                <a:solidFill>
                  <a:srgbClr val="000000"/>
                </a:solidFill>
                <a:latin typeface="Cambria"/>
                <a:ea typeface="Times New Roman"/>
                <a:cs typeface="Arial"/>
              </a:rPr>
              <a:t>Badanie potencjału, potrzeb, oczekiwań i barier lokalnych organizacji</a:t>
            </a:r>
          </a:p>
          <a:p>
            <a:pPr>
              <a:lnSpc>
                <a:spcPct val="115000"/>
              </a:lnSpc>
            </a:pPr>
            <a:endParaRPr lang="pl-PL" b="1" dirty="0" smtClean="0">
              <a:solidFill>
                <a:srgbClr val="000000"/>
              </a:solidFill>
              <a:latin typeface="Cambria"/>
              <a:ea typeface="Times New Roman"/>
              <a:cs typeface="Arial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pl-PL" b="1" dirty="0" smtClean="0">
              <a:solidFill>
                <a:srgbClr val="000000"/>
              </a:solidFill>
              <a:latin typeface="Cambria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pl-PL" dirty="0">
              <a:latin typeface="Calibri"/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539552" y="260648"/>
            <a:ext cx="8064896" cy="404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endParaRPr lang="pl-PL" sz="2400" b="1" dirty="0" smtClean="0">
              <a:latin typeface="Cambria" pitchFamily="18" charset="0"/>
            </a:endParaRPr>
          </a:p>
          <a:p>
            <a:pPr>
              <a:spcAft>
                <a:spcPts val="600"/>
              </a:spcAft>
            </a:pPr>
            <a:r>
              <a:rPr lang="pl-PL" sz="2000" b="1" dirty="0" smtClean="0">
                <a:latin typeface="Cambria" pitchFamily="18" charset="0"/>
              </a:rPr>
              <a:t>Personel projektu:</a:t>
            </a:r>
          </a:p>
          <a:p>
            <a:pPr>
              <a:spcAft>
                <a:spcPts val="600"/>
              </a:spcAft>
            </a:pPr>
            <a:endParaRPr lang="pl-PL" sz="2000" b="1" dirty="0" smtClean="0">
              <a:latin typeface="Cambria" pitchFamily="18" charset="0"/>
            </a:endParaRPr>
          </a:p>
          <a:p>
            <a:pPr>
              <a:spcAft>
                <a:spcPts val="1200"/>
              </a:spcAft>
            </a:pPr>
            <a:r>
              <a:rPr lang="pl-PL" sz="2000" dirty="0" smtClean="0">
                <a:latin typeface="Cambria" pitchFamily="18" charset="0"/>
              </a:rPr>
              <a:t>Elwira Koprowska-Skalska - koordynatorka projektu</a:t>
            </a:r>
          </a:p>
          <a:p>
            <a:pPr>
              <a:spcAft>
                <a:spcPts val="1200"/>
              </a:spcAft>
            </a:pPr>
            <a:r>
              <a:rPr lang="pl-PL" sz="2000" dirty="0" smtClean="0">
                <a:latin typeface="Cambria" pitchFamily="18" charset="0"/>
              </a:rPr>
              <a:t>Dominika Zawalidroga - asystentka projektu</a:t>
            </a:r>
          </a:p>
          <a:p>
            <a:pPr>
              <a:spcAft>
                <a:spcPts val="1200"/>
              </a:spcAft>
            </a:pPr>
            <a:r>
              <a:rPr lang="pl-PL" sz="2000" dirty="0" smtClean="0">
                <a:latin typeface="Cambria" pitchFamily="18" charset="0"/>
              </a:rPr>
              <a:t>Aleksandra Wiernikowska - specjalistka ds. rozliczeń</a:t>
            </a:r>
          </a:p>
          <a:p>
            <a:pPr>
              <a:spcAft>
                <a:spcPts val="1200"/>
              </a:spcAft>
            </a:pPr>
            <a:r>
              <a:rPr lang="pl-PL" sz="2000" dirty="0" smtClean="0">
                <a:latin typeface="Cambria" pitchFamily="18" charset="0"/>
              </a:rPr>
              <a:t>Kinga Madej - specjalistka ds. informacji</a:t>
            </a:r>
          </a:p>
          <a:p>
            <a:pPr>
              <a:spcAft>
                <a:spcPts val="2400"/>
              </a:spcAft>
            </a:pPr>
            <a:r>
              <a:rPr lang="pl-PL" sz="2000" dirty="0" smtClean="0">
                <a:latin typeface="Cambria" pitchFamily="18" charset="0"/>
              </a:rPr>
              <a:t>Katarzyna Niewczas - specjalistka ds. informacji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395536" y="188640"/>
            <a:ext cx="7920880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Cambria" pitchFamily="18" charset="0"/>
              </a:rPr>
              <a:t>PUNKTY INFORMACYJNE:</a:t>
            </a:r>
            <a:endParaRPr lang="pl-PL" sz="2000" dirty="0" smtClean="0">
              <a:latin typeface="Cambria" pitchFamily="18" charset="0"/>
            </a:endParaRPr>
          </a:p>
          <a:p>
            <a:pPr lvl="0"/>
            <a:endParaRPr lang="pl-PL" sz="2000" b="1" dirty="0" smtClean="0">
              <a:latin typeface="Cambria" pitchFamily="18" charset="0"/>
            </a:endParaRPr>
          </a:p>
          <a:p>
            <a:pPr lvl="0"/>
            <a:r>
              <a:rPr lang="pl-PL" sz="2000" b="1" dirty="0" smtClean="0">
                <a:latin typeface="Cambria" pitchFamily="18" charset="0"/>
              </a:rPr>
              <a:t>Mariański Ruch Inicjatyw Ekonomiczno-Społecznych </a:t>
            </a:r>
            <a:br>
              <a:rPr lang="pl-PL" sz="2000" b="1" dirty="0" smtClean="0">
                <a:latin typeface="Cambria" pitchFamily="18" charset="0"/>
              </a:rPr>
            </a:br>
            <a:r>
              <a:rPr lang="pl-PL" sz="2000" b="1" dirty="0" smtClean="0">
                <a:latin typeface="Cambria" pitchFamily="18" charset="0"/>
              </a:rPr>
              <a:t>(Biuro Projektu) </a:t>
            </a:r>
            <a:br>
              <a:rPr lang="pl-PL" sz="2000" b="1" dirty="0" smtClean="0">
                <a:latin typeface="Cambria" pitchFamily="18" charset="0"/>
              </a:rPr>
            </a:br>
            <a:r>
              <a:rPr lang="pl-PL" sz="2000" dirty="0" smtClean="0">
                <a:latin typeface="Cambria" pitchFamily="18" charset="0"/>
              </a:rPr>
              <a:t>ul. Króla Jana Sobieskiego 1, 96-330 Puszcza Mariańska </a:t>
            </a:r>
            <a:br>
              <a:rPr lang="pl-PL" sz="2000" dirty="0" smtClean="0">
                <a:latin typeface="Cambria" pitchFamily="18" charset="0"/>
              </a:rPr>
            </a:br>
            <a:r>
              <a:rPr lang="pl-PL" sz="2000" dirty="0" smtClean="0">
                <a:latin typeface="Cambria" pitchFamily="18" charset="0"/>
              </a:rPr>
              <a:t>tel./faks: 46/831-81-09</a:t>
            </a:r>
            <a:br>
              <a:rPr lang="pl-PL" sz="2000" dirty="0" smtClean="0">
                <a:latin typeface="Cambria" pitchFamily="18" charset="0"/>
              </a:rPr>
            </a:br>
            <a:r>
              <a:rPr lang="pl-PL" sz="2000" dirty="0" smtClean="0">
                <a:latin typeface="Cambria" pitchFamily="18" charset="0"/>
              </a:rPr>
              <a:t>e-mail: </a:t>
            </a:r>
            <a:r>
              <a:rPr lang="pl-PL" sz="2000" dirty="0" err="1" smtClean="0">
                <a:latin typeface="Cambria" pitchFamily="18" charset="0"/>
              </a:rPr>
              <a:t>centrum@inicjatywa.info.pl</a:t>
            </a:r>
            <a:endParaRPr lang="pl-PL" sz="2000" dirty="0" smtClean="0">
              <a:latin typeface="Cambria" pitchFamily="18" charset="0"/>
            </a:endParaRPr>
          </a:p>
          <a:p>
            <a:pPr lvl="0"/>
            <a:endParaRPr lang="pl-PL" sz="2000" dirty="0" smtClean="0">
              <a:latin typeface="Cambria" pitchFamily="18" charset="0"/>
            </a:endParaRPr>
          </a:p>
          <a:p>
            <a:pPr lvl="0"/>
            <a:r>
              <a:rPr lang="pl-PL" sz="2000" b="1" dirty="0" smtClean="0">
                <a:latin typeface="Cambria" pitchFamily="18" charset="0"/>
              </a:rPr>
              <a:t>Starostwo Powiatowe w Żyrardowie</a:t>
            </a:r>
            <a:endParaRPr lang="pl-PL" sz="2000" dirty="0" smtClean="0">
              <a:latin typeface="Cambria" pitchFamily="18" charset="0"/>
            </a:endParaRPr>
          </a:p>
          <a:p>
            <a:r>
              <a:rPr lang="pl-PL" sz="2000" dirty="0" smtClean="0">
                <a:latin typeface="Cambria" pitchFamily="18" charset="0"/>
              </a:rPr>
              <a:t>ul. Bohaterów Warszawy 4 (budynek Zespołu Szkół nr 1)</a:t>
            </a:r>
          </a:p>
          <a:p>
            <a:endParaRPr lang="pl-PL" sz="2000" dirty="0" smtClean="0">
              <a:latin typeface="Cambria" pitchFamily="18" charset="0"/>
            </a:endParaRPr>
          </a:p>
          <a:p>
            <a:pPr lvl="0"/>
            <a:r>
              <a:rPr lang="pl-PL" sz="2000" b="1" dirty="0" smtClean="0">
                <a:latin typeface="Cambria" pitchFamily="18" charset="0"/>
              </a:rPr>
              <a:t>Gminne Centrum Informacji w Mszczonowie</a:t>
            </a:r>
            <a:br>
              <a:rPr lang="pl-PL" sz="2000" b="1" dirty="0" smtClean="0">
                <a:latin typeface="Cambria" pitchFamily="18" charset="0"/>
              </a:rPr>
            </a:br>
            <a:r>
              <a:rPr lang="pl-PL" sz="2000" dirty="0" smtClean="0">
                <a:latin typeface="Cambria" pitchFamily="18" charset="0"/>
              </a:rPr>
              <a:t>ul. Żyrardowska 4</a:t>
            </a:r>
          </a:p>
          <a:p>
            <a:pPr lvl="0"/>
            <a:endParaRPr lang="pl-PL" sz="2000" dirty="0" smtClean="0">
              <a:latin typeface="Cambria" pitchFamily="18" charset="0"/>
            </a:endParaRPr>
          </a:p>
          <a:p>
            <a:pPr lvl="0"/>
            <a:r>
              <a:rPr lang="pl-PL" sz="2000" b="1" dirty="0" smtClean="0">
                <a:latin typeface="Cambria" pitchFamily="18" charset="0"/>
              </a:rPr>
              <a:t>Lokalna Grupa Działania „Echo Puszczy Bolimowskiej” </a:t>
            </a:r>
            <a:endParaRPr lang="pl-PL" sz="2000" dirty="0" smtClean="0">
              <a:latin typeface="Cambria" pitchFamily="18" charset="0"/>
            </a:endParaRPr>
          </a:p>
          <a:p>
            <a:pPr lvl="0"/>
            <a:r>
              <a:rPr lang="pl-PL" sz="2000" dirty="0" smtClean="0">
                <a:latin typeface="Cambria" pitchFamily="18" charset="0"/>
              </a:rPr>
              <a:t>biuro w Bolimowie: Gminny Ośrodek Kultury, ul. Łowicka 9</a:t>
            </a:r>
          </a:p>
          <a:p>
            <a:pPr lvl="0"/>
            <a:r>
              <a:rPr lang="pl-PL" sz="2000" dirty="0" smtClean="0">
                <a:latin typeface="Cambria" pitchFamily="18" charset="0"/>
              </a:rPr>
              <a:t>biuro w Wiskitkach: Gminny Biblioteka Publiczna, ul. Kościuszki 25</a:t>
            </a:r>
            <a:br>
              <a:rPr lang="pl-PL" sz="2000" dirty="0" smtClean="0">
                <a:latin typeface="Cambria" pitchFamily="18" charset="0"/>
              </a:rPr>
            </a:br>
            <a:r>
              <a:rPr lang="pl-PL" sz="2000" dirty="0" smtClean="0">
                <a:latin typeface="Cambria" pitchFamily="18" charset="0"/>
              </a:rPr>
              <a:t>(budynek Gimnazjum i Liceum)</a:t>
            </a:r>
          </a:p>
          <a:p>
            <a:pPr lvl="0"/>
            <a:endParaRPr lang="pl-PL" dirty="0" smtClean="0">
              <a:latin typeface="Cambria" pitchFamily="18" charset="0"/>
            </a:endParaRPr>
          </a:p>
          <a:p>
            <a:pPr lvl="0" algn="ctr"/>
            <a:r>
              <a:rPr lang="pl-PL" sz="2000" b="1" dirty="0" err="1" smtClean="0">
                <a:latin typeface="Cambria" pitchFamily="18" charset="0"/>
              </a:rPr>
              <a:t>www.inicjatywa.info.pl</a:t>
            </a:r>
            <a:endParaRPr lang="pl-PL" sz="2000" b="1" dirty="0" smtClean="0">
              <a:latin typeface="Cambria" pitchFamily="18" charset="0"/>
            </a:endParaRP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2087216" y="4077072"/>
            <a:ext cx="70567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i="1" dirty="0" smtClean="0">
                <a:latin typeface="Cambria" pitchFamily="18" charset="0"/>
              </a:rPr>
              <a:t>SERDECZNIE ZAPRASZAMY </a:t>
            </a:r>
            <a:br>
              <a:rPr lang="pl-PL" sz="4000" b="1" i="1" dirty="0" smtClean="0">
                <a:latin typeface="Cambria" pitchFamily="18" charset="0"/>
              </a:rPr>
            </a:br>
            <a:r>
              <a:rPr lang="pl-PL" sz="4000" b="1" i="1" dirty="0" smtClean="0">
                <a:latin typeface="Cambria" pitchFamily="18" charset="0"/>
              </a:rPr>
              <a:t>DO WSPÓŁPRACY</a:t>
            </a:r>
            <a:endParaRPr lang="pl-PL" sz="4000" dirty="0">
              <a:latin typeface="Cambria" pitchFamily="18" charset="0"/>
            </a:endParaRPr>
          </a:p>
        </p:txBody>
      </p:sp>
      <p:pic>
        <p:nvPicPr>
          <p:cNvPr id="1026" name="Picture 2" descr="C:\Users\MRIES\Downloads\Fotolia_22810885_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3312368" cy="38464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ykusz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Wykusz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ykusz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772</TotalTime>
  <Words>509</Words>
  <Application>Microsoft Office PowerPoint</Application>
  <PresentationFormat>Pokaz na ekranie (4:3)</PresentationFormat>
  <Paragraphs>105</Paragraphs>
  <Slides>16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17" baseType="lpstr">
      <vt:lpstr>Wykusz</vt:lpstr>
      <vt:lpstr>PARTNERSTWO NA RZECZ WZMOCNIENIA POTENCJAŁU ORGANIZACJI POZARZĄDOWYCH I WSPARCIA LOKALNYCH INICJATYW OBYWATELSKICH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</vt:vector>
  </TitlesOfParts>
  <Company>FSPDMaIS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MRIES</dc:creator>
  <cp:lastModifiedBy>MRIES</cp:lastModifiedBy>
  <cp:revision>91</cp:revision>
  <dcterms:created xsi:type="dcterms:W3CDTF">2012-01-06T15:22:19Z</dcterms:created>
  <dcterms:modified xsi:type="dcterms:W3CDTF">2012-02-29T09:30:35Z</dcterms:modified>
</cp:coreProperties>
</file>